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6" r:id="rId6"/>
    <p:sldId id="267" r:id="rId7"/>
    <p:sldId id="259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Metropolis" panose="020B0604020202020204" charset="0"/>
      <p:regular r:id="rId20"/>
      <p:bold r:id="rId21"/>
      <p:italic r:id="rId22"/>
      <p:boldItalic r:id="rId23"/>
    </p:embeddedFont>
    <p:embeddedFont>
      <p:font typeface="Metropolis Extra Bold" panose="00000900000000000000" charset="0"/>
      <p:bold r:id="rId24"/>
      <p:boldItalic r:id="rId25"/>
    </p:embeddedFont>
    <p:embeddedFont>
      <p:font typeface="Metropolis Light" panose="00000500000000000000" charset="0"/>
      <p:regular r:id="rId26"/>
      <p:italic r:id="rId27"/>
    </p:embeddedFont>
    <p:embeddedFont>
      <p:font typeface="Tenorite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53A"/>
    <a:srgbClr val="7F2629"/>
    <a:srgbClr val="A0BF5C"/>
    <a:srgbClr val="7196A6"/>
    <a:srgbClr val="1F2A44"/>
    <a:srgbClr val="B44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4A982-CC70-40A7-A8EA-BD8DFD89BCC4}" v="86" dt="2023-01-11T20:09:26.519"/>
    <p1510:client id="{F215D34B-05ED-4883-8860-82E3CB1DED57}" v="2" dt="2023-01-11T23:49:17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84625" autoAdjust="0"/>
  </p:normalViewPr>
  <p:slideViewPr>
    <p:cSldViewPr snapToGrid="0" snapToObjects="1">
      <p:cViewPr varScale="1">
        <p:scale>
          <a:sx n="93" d="100"/>
          <a:sy n="93" d="100"/>
        </p:scale>
        <p:origin x="15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4960" y="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Gorden" userId="cae2a271-644b-4b36-8b12-85eb73f82523" providerId="ADAL" clId="{F215D34B-05ED-4883-8860-82E3CB1DED57}"/>
    <pc:docChg chg="custSel addSld delSld modSld">
      <pc:chgData name="Carrie Gorden" userId="cae2a271-644b-4b36-8b12-85eb73f82523" providerId="ADAL" clId="{F215D34B-05ED-4883-8860-82E3CB1DED57}" dt="2023-01-11T23:50:24.692" v="174"/>
      <pc:docMkLst>
        <pc:docMk/>
      </pc:docMkLst>
      <pc:sldChg chg="add del modNotesTx">
        <pc:chgData name="Carrie Gorden" userId="cae2a271-644b-4b36-8b12-85eb73f82523" providerId="ADAL" clId="{F215D34B-05ED-4883-8860-82E3CB1DED57}" dt="2023-01-11T23:50:20.096" v="173" actId="20577"/>
        <pc:sldMkLst>
          <pc:docMk/>
          <pc:sldMk cId="1061880035" sldId="266"/>
        </pc:sldMkLst>
      </pc:sldChg>
      <pc:sldChg chg="add del modNotesTx">
        <pc:chgData name="Carrie Gorden" userId="cae2a271-644b-4b36-8b12-85eb73f82523" providerId="ADAL" clId="{F215D34B-05ED-4883-8860-82E3CB1DED57}" dt="2023-01-11T23:50:24.692" v="174"/>
        <pc:sldMkLst>
          <pc:docMk/>
          <pc:sldMk cId="2560233659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remove this slide from your final presentation prior to sending to Sponsors@Nth.com – DUE TUESDAY, JANUARY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6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remove this slide from your final presentation prior to sending to Sponsors@Nth.com – DUE TUESDAY, JANUARY 24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366AC4F-9848-0A23-6E7D-8E837C657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70178" y="-14069"/>
            <a:ext cx="5228856" cy="68580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216F6D4-012A-F102-6753-407B703F66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120" y="1739133"/>
            <a:ext cx="12205120" cy="2797007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81A56FEB-B40F-4ACB-A223-74A631AE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2" y="2882133"/>
            <a:ext cx="11304570" cy="551780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3AFF1ED-8D38-444E-8583-1CE55DACCF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3692" y="3477276"/>
            <a:ext cx="11304571" cy="395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Tenorite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Your Company Name | Presenter Name | Date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3150E83-1DD2-4214-962B-2B8942D7EA84}"/>
              </a:ext>
            </a:extLst>
          </p:cNvPr>
          <p:cNvSpPr txBox="1"/>
          <p:nvPr userDrawn="1"/>
        </p:nvSpPr>
        <p:spPr>
          <a:xfrm>
            <a:off x="186571" y="126581"/>
            <a:ext cx="6805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Nth.com | Security.Nth.com | 800.548.1883 | info@nth.com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9159B1D7-AFFA-4299-80BA-F192E961F4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22" y="2152736"/>
            <a:ext cx="1769989" cy="422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947C2-4DEF-19C7-523B-EE8CB43F07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735" y="5294237"/>
            <a:ext cx="1169578" cy="1178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CFF49A0-D973-4671-8309-7DE279B299AA}"/>
              </a:ext>
            </a:extLst>
          </p:cNvPr>
          <p:cNvSpPr txBox="1"/>
          <p:nvPr userDrawn="1"/>
        </p:nvSpPr>
        <p:spPr>
          <a:xfrm>
            <a:off x="186571" y="105479"/>
            <a:ext cx="3856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Nth.com | Security.Nth.com | 800.548.1883 | info@nth.com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ED84A8-86BF-467E-836C-01FF78407E79}"/>
              </a:ext>
            </a:extLst>
          </p:cNvPr>
          <p:cNvSpPr txBox="1"/>
          <p:nvPr userDrawn="1"/>
        </p:nvSpPr>
        <p:spPr>
          <a:xfrm>
            <a:off x="9887738" y="92625"/>
            <a:ext cx="2318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pc="30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TO THE NTH DEGREE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B4430AA-D26E-44DE-82E9-6BDB6D50F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7042" y="6630836"/>
            <a:ext cx="364958" cy="22716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6302A11F-39AA-45DC-9E03-E363DB24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4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15" b="35017"/>
          <a:stretch/>
        </p:blipFill>
        <p:spPr>
          <a:xfrm>
            <a:off x="0" y="395166"/>
            <a:ext cx="12191996" cy="5620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00D7D68-B1CD-44F7-B130-60D818E8A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943062"/>
            <a:ext cx="11738763" cy="36575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>
              <a:defRPr sz="2500" b="1" spc="0">
                <a:gradFill>
                  <a:gsLst>
                    <a:gs pos="56000">
                      <a:srgbClr val="A8353A"/>
                    </a:gs>
                    <a:gs pos="0">
                      <a:srgbClr val="7F2629"/>
                    </a:gs>
                    <a:gs pos="85000">
                      <a:srgbClr val="B44E27"/>
                    </a:gs>
                  </a:gsLst>
                  <a:lin ang="3600000" scaled="0"/>
                </a:gra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MAJOR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0872BE9-B81C-B9B4-B9C2-7D9D0B034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013" y="1574023"/>
            <a:ext cx="11357017" cy="4787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latin typeface="Metropolis" panose="00000500000000000000" pitchFamily="50" charset="0"/>
              </a:defRPr>
            </a:lvl1pPr>
            <a:lvl2pPr marL="112713" indent="0">
              <a:buFont typeface="Courier New" panose="02070309020205020404" pitchFamily="49" charset="0"/>
              <a:buNone/>
              <a:defRPr sz="1600">
                <a:latin typeface="Metropolis" panose="00000500000000000000" pitchFamily="50" charset="0"/>
              </a:defRPr>
            </a:lvl2pPr>
            <a:lvl3pPr>
              <a:defRPr>
                <a:latin typeface="Metropolis" panose="00000500000000000000" pitchFamily="50" charset="0"/>
              </a:defRPr>
            </a:lvl3pPr>
            <a:lvl4pPr>
              <a:defRPr>
                <a:latin typeface="Metropolis" panose="00000500000000000000" pitchFamily="50" charset="0"/>
              </a:defRPr>
            </a:lvl4pPr>
            <a:lvl5pPr>
              <a:defRPr>
                <a:latin typeface="Metropolis" panose="00000500000000000000" pitchFamily="50" charset="0"/>
              </a:defRPr>
            </a:lvl5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4C2FFC-2F0F-7EDE-9CFA-41946221B855}"/>
              </a:ext>
            </a:extLst>
          </p:cNvPr>
          <p:cNvCxnSpPr>
            <a:cxnSpLocks/>
          </p:cNvCxnSpPr>
          <p:nvPr userDrawn="1"/>
        </p:nvCxnSpPr>
        <p:spPr>
          <a:xfrm>
            <a:off x="227013" y="681206"/>
            <a:ext cx="409922" cy="0"/>
          </a:xfrm>
          <a:prstGeom prst="line">
            <a:avLst/>
          </a:prstGeom>
          <a:ln w="76200">
            <a:solidFill>
              <a:srgbClr val="A0B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4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81A56FEB-B40F-4ACB-A223-74A631AE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412" y="2285678"/>
            <a:ext cx="8699370" cy="669777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3AFF1ED-8D38-444E-8583-1CE55DACCF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7412" y="2981972"/>
            <a:ext cx="8699371" cy="395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Tenorite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08FFF-B6C7-4FF7-85DC-635EF1D03131}"/>
              </a:ext>
            </a:extLst>
          </p:cNvPr>
          <p:cNvSpPr txBox="1"/>
          <p:nvPr userDrawn="1"/>
        </p:nvSpPr>
        <p:spPr>
          <a:xfrm>
            <a:off x="1004610" y="208970"/>
            <a:ext cx="5987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  <a:latin typeface="Metropolis" panose="00000500000000000000" pitchFamily="50" charset="0"/>
              </a:rPr>
              <a:t>Nth.com | Security.Nth.com | 800.548.1883 | info@nth.com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08FD4-1F5C-4795-A6B3-B653BA14E6D9}"/>
              </a:ext>
            </a:extLst>
          </p:cNvPr>
          <p:cNvCxnSpPr>
            <a:cxnSpLocks/>
          </p:cNvCxnSpPr>
          <p:nvPr userDrawn="1"/>
        </p:nvCxnSpPr>
        <p:spPr>
          <a:xfrm>
            <a:off x="1137524" y="2101054"/>
            <a:ext cx="409922" cy="0"/>
          </a:xfrm>
          <a:prstGeom prst="line">
            <a:avLst/>
          </a:prstGeom>
          <a:ln w="76200">
            <a:solidFill>
              <a:srgbClr val="A0B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C271C9-7FDD-4A18-BFB6-62A0D0E0C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24" y="5294237"/>
            <a:ext cx="1169578" cy="11782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7C7656-E0BA-1AE7-87FE-182807DA9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2562" cy="6858000"/>
          </a:xfrm>
          <a:prstGeom prst="rect">
            <a:avLst/>
          </a:prstGeom>
        </p:spPr>
      </p:pic>
      <p:pic>
        <p:nvPicPr>
          <p:cNvPr id="11" name="Picture 10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5F359216-D3B8-168F-1D67-56B6284604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40615" y="-7407"/>
            <a:ext cx="3765453" cy="68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74888" y="6620491"/>
            <a:ext cx="517110" cy="227164"/>
          </a:xfrm>
          <a:prstGeom prst="rect">
            <a:avLst/>
          </a:prstGeom>
        </p:spPr>
        <p:txBody>
          <a:bodyPr/>
          <a:lstStyle>
            <a:lvl1pPr>
              <a:defRPr lang="en-US" sz="1000" b="0" kern="1200" spc="300" smtClean="0">
                <a:solidFill>
                  <a:schemeClr val="tx1">
                    <a:lumMod val="90000"/>
                    <a:lumOff val="10000"/>
                  </a:schemeClr>
                </a:solidFill>
                <a:latin typeface="Metropolis Extra Bold" panose="00000900000000000000" pitchFamily="50" charset="0"/>
                <a:ea typeface="+mn-ea"/>
                <a:cs typeface="+mn-cs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7EFE7914-1302-43D4-927D-E74368D40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4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15" b="35017"/>
          <a:stretch/>
        </p:blipFill>
        <p:spPr>
          <a:xfrm>
            <a:off x="0" y="395166"/>
            <a:ext cx="12191996" cy="56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2BA282-4BA9-4C1E-8F73-F05048F011A8}"/>
              </a:ext>
            </a:extLst>
          </p:cNvPr>
          <p:cNvSpPr txBox="1"/>
          <p:nvPr userDrawn="1"/>
        </p:nvSpPr>
        <p:spPr>
          <a:xfrm>
            <a:off x="186571" y="105479"/>
            <a:ext cx="3856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Nth.com | Security.Nth.com | 800.548.1883 | info@nth.com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97448-FA07-4CEB-A398-CDCCC6B37D95}"/>
              </a:ext>
            </a:extLst>
          </p:cNvPr>
          <p:cNvSpPr txBox="1"/>
          <p:nvPr userDrawn="1"/>
        </p:nvSpPr>
        <p:spPr>
          <a:xfrm>
            <a:off x="9887738" y="92625"/>
            <a:ext cx="2318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pc="30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TO THE NTH DEGREE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9C059-5EDA-7470-EE89-153301AE9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943062"/>
            <a:ext cx="11738763" cy="36575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>
              <a:defRPr sz="2500" b="1" spc="0">
                <a:gradFill>
                  <a:gsLst>
                    <a:gs pos="56000">
                      <a:srgbClr val="A8353A"/>
                    </a:gs>
                    <a:gs pos="0">
                      <a:srgbClr val="7F2629"/>
                    </a:gs>
                    <a:gs pos="85000">
                      <a:srgbClr val="B44E27"/>
                    </a:gs>
                  </a:gsLst>
                  <a:lin ang="3600000" scaled="0"/>
                </a:gra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YOUR CAPTIVATING AND ENGAGING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49A15-7548-746D-E522-E7860A54279E}"/>
              </a:ext>
            </a:extLst>
          </p:cNvPr>
          <p:cNvCxnSpPr>
            <a:cxnSpLocks/>
          </p:cNvCxnSpPr>
          <p:nvPr userDrawn="1"/>
        </p:nvCxnSpPr>
        <p:spPr>
          <a:xfrm>
            <a:off x="227013" y="681206"/>
            <a:ext cx="409922" cy="0"/>
          </a:xfrm>
          <a:prstGeom prst="line">
            <a:avLst/>
          </a:prstGeom>
          <a:ln w="76200">
            <a:solidFill>
              <a:srgbClr val="A0B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7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375400" y="0"/>
            <a:ext cx="58166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694DDBA-5977-4106-BE84-6E4BAC13A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2" y="556468"/>
            <a:ext cx="5524974" cy="636057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>
              <a:defRPr sz="2500" b="1" spc="0">
                <a:gradFill>
                  <a:gsLst>
                    <a:gs pos="56000">
                      <a:srgbClr val="A8353A"/>
                    </a:gs>
                    <a:gs pos="0">
                      <a:srgbClr val="7F2629"/>
                    </a:gs>
                    <a:gs pos="85000">
                      <a:srgbClr val="B44E27"/>
                    </a:gs>
                  </a:gsLst>
                  <a:lin ang="3600000" scaled="0"/>
                </a:gra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YOUR CAPTIVATING AND ENGAGING 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11FC002-69F2-A30D-E0A7-41C35D1FB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436173"/>
            <a:ext cx="5524603" cy="517599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latin typeface="Metropolis" panose="00000500000000000000" pitchFamily="50" charset="0"/>
              </a:defRPr>
            </a:lvl1pPr>
            <a:lvl2pPr marL="631825" indent="-285750">
              <a:buFont typeface="Courier New" panose="02070309020205020404" pitchFamily="49" charset="0"/>
              <a:buChar char="o"/>
              <a:defRPr sz="1600">
                <a:latin typeface="Metropolis" panose="00000500000000000000" pitchFamily="50" charset="0"/>
              </a:defRPr>
            </a:lvl2pPr>
            <a:lvl3pPr>
              <a:defRPr>
                <a:latin typeface="Metropolis" panose="00000500000000000000" pitchFamily="50" charset="0"/>
              </a:defRPr>
            </a:lvl3pPr>
            <a:lvl4pPr>
              <a:defRPr>
                <a:latin typeface="Metropolis" panose="00000500000000000000" pitchFamily="50" charset="0"/>
              </a:defRPr>
            </a:lvl4pPr>
            <a:lvl5pPr>
              <a:defRPr>
                <a:latin typeface="Metropolis" panose="00000500000000000000" pitchFamily="50" charset="0"/>
              </a:defRPr>
            </a:lvl5pPr>
          </a:lstStyle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05871D-FE87-D674-3990-139DBB1AF297}"/>
              </a:ext>
            </a:extLst>
          </p:cNvPr>
          <p:cNvCxnSpPr>
            <a:cxnSpLocks/>
          </p:cNvCxnSpPr>
          <p:nvPr userDrawn="1"/>
        </p:nvCxnSpPr>
        <p:spPr>
          <a:xfrm>
            <a:off x="227013" y="340028"/>
            <a:ext cx="409922" cy="0"/>
          </a:xfrm>
          <a:prstGeom prst="line">
            <a:avLst/>
          </a:prstGeom>
          <a:ln w="76200">
            <a:solidFill>
              <a:srgbClr val="A0B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49608" y="4151115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471851" y="4140231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4094" y="4151115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49B087B-603A-4874-AD8C-715042301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7042" y="6630836"/>
            <a:ext cx="364958" cy="22716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17" name="Picture 16" descr="A picture containing blur&#10;&#10;Description automatically generated">
            <a:extLst>
              <a:ext uri="{FF2B5EF4-FFF2-40B4-BE49-F238E27FC236}">
                <a16:creationId xmlns:a16="http://schemas.microsoft.com/office/drawing/2014/main" id="{288AC2FB-CD91-4F1A-8DEB-7AE4BC043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4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15" b="35017"/>
          <a:stretch/>
        </p:blipFill>
        <p:spPr>
          <a:xfrm>
            <a:off x="0" y="395166"/>
            <a:ext cx="12191996" cy="56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98FD2-DCBC-4695-B483-55777E605790}"/>
              </a:ext>
            </a:extLst>
          </p:cNvPr>
          <p:cNvSpPr txBox="1"/>
          <p:nvPr userDrawn="1"/>
        </p:nvSpPr>
        <p:spPr>
          <a:xfrm>
            <a:off x="186571" y="105479"/>
            <a:ext cx="3856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Nth.com | Security.Nth.com | 800.548.1883 | info@nth.com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49A04-A096-4147-A0D5-9AA8D5B644B8}"/>
              </a:ext>
            </a:extLst>
          </p:cNvPr>
          <p:cNvSpPr txBox="1"/>
          <p:nvPr userDrawn="1"/>
        </p:nvSpPr>
        <p:spPr>
          <a:xfrm>
            <a:off x="9887738" y="92625"/>
            <a:ext cx="2318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pc="30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TO THE NTH DEGREE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2AC85CD-40C6-45B8-3883-0210071CA1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42" y="1574023"/>
            <a:ext cx="11453784" cy="24098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latin typeface="Metropolis" panose="00000500000000000000" pitchFamily="50" charset="0"/>
              </a:defRPr>
            </a:lvl1pPr>
            <a:lvl2pPr marL="631825" indent="-285750">
              <a:buFont typeface="Courier New" panose="02070309020205020404" pitchFamily="49" charset="0"/>
              <a:buChar char="o"/>
              <a:defRPr sz="1600">
                <a:latin typeface="Metropolis" panose="00000500000000000000" pitchFamily="50" charset="0"/>
              </a:defRPr>
            </a:lvl2pPr>
            <a:lvl3pPr>
              <a:defRPr>
                <a:latin typeface="Metropolis" panose="00000500000000000000" pitchFamily="50" charset="0"/>
              </a:defRPr>
            </a:lvl3pPr>
            <a:lvl4pPr>
              <a:defRPr>
                <a:latin typeface="Metropolis" panose="00000500000000000000" pitchFamily="50" charset="0"/>
              </a:defRPr>
            </a:lvl4pPr>
            <a:lvl5pPr>
              <a:defRPr>
                <a:latin typeface="Metropolis" panose="00000500000000000000" pitchFamily="50" charset="0"/>
              </a:defRPr>
            </a:lvl5pPr>
          </a:lstStyle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73903E-9954-51DF-07FF-F7EFD2D4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2" y="777504"/>
            <a:ext cx="8513000" cy="636057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>
              <a:defRPr sz="2500" b="1" spc="0">
                <a:gradFill>
                  <a:gsLst>
                    <a:gs pos="56000">
                      <a:srgbClr val="A8353A"/>
                    </a:gs>
                    <a:gs pos="0">
                      <a:srgbClr val="7F2629"/>
                    </a:gs>
                    <a:gs pos="85000">
                      <a:srgbClr val="B44E27"/>
                    </a:gs>
                  </a:gsLst>
                  <a:lin ang="3600000" scaled="0"/>
                </a:gra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YOUR CAPTIVATING AND ENGAGING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88FCFE-CD07-8058-1FFB-077CD1CBA84C}"/>
              </a:ext>
            </a:extLst>
          </p:cNvPr>
          <p:cNvCxnSpPr>
            <a:cxnSpLocks/>
          </p:cNvCxnSpPr>
          <p:nvPr userDrawn="1"/>
        </p:nvCxnSpPr>
        <p:spPr>
          <a:xfrm>
            <a:off x="227013" y="592752"/>
            <a:ext cx="409922" cy="0"/>
          </a:xfrm>
          <a:prstGeom prst="line">
            <a:avLst/>
          </a:prstGeom>
          <a:ln w="76200">
            <a:solidFill>
              <a:srgbClr val="A0B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2" name="Picture 11" descr="A picture containing blur&#10;&#10;Description automatically generated">
            <a:extLst>
              <a:ext uri="{FF2B5EF4-FFF2-40B4-BE49-F238E27FC236}">
                <a16:creationId xmlns:a16="http://schemas.microsoft.com/office/drawing/2014/main" id="{4383A0CB-2469-41F1-97DF-387AA580E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4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15" b="35017"/>
          <a:stretch/>
        </p:blipFill>
        <p:spPr>
          <a:xfrm>
            <a:off x="0" y="395166"/>
            <a:ext cx="12191996" cy="56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864B3B-E4A2-493C-8C18-9A319D311671}"/>
              </a:ext>
            </a:extLst>
          </p:cNvPr>
          <p:cNvSpPr txBox="1"/>
          <p:nvPr userDrawn="1"/>
        </p:nvSpPr>
        <p:spPr>
          <a:xfrm>
            <a:off x="186571" y="105479"/>
            <a:ext cx="3856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Nth.com | Security.Nth.com | 800.548.1883 | info@nth.com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173BD-0D85-4681-8893-9EFA5300499F}"/>
              </a:ext>
            </a:extLst>
          </p:cNvPr>
          <p:cNvSpPr txBox="1"/>
          <p:nvPr userDrawn="1"/>
        </p:nvSpPr>
        <p:spPr>
          <a:xfrm>
            <a:off x="9887738" y="92625"/>
            <a:ext cx="2318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pc="300" dirty="0">
                <a:solidFill>
                  <a:schemeClr val="tx1">
                    <a:lumMod val="90000"/>
                    <a:lumOff val="10000"/>
                  </a:schemeClr>
                </a:solidFill>
                <a:latin typeface="Metropolis" panose="00000500000000000000" pitchFamily="50" charset="0"/>
              </a:rPr>
              <a:t>TO THE NTH DEGREE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85AF1BB-2CD7-9E33-A438-BAC848C9DD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42" y="1574023"/>
            <a:ext cx="11453784" cy="24098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latin typeface="Metropolis" panose="00000500000000000000" pitchFamily="50" charset="0"/>
              </a:defRPr>
            </a:lvl1pPr>
            <a:lvl2pPr marL="631825" indent="-285750">
              <a:buFont typeface="Courier New" panose="02070309020205020404" pitchFamily="49" charset="0"/>
              <a:buChar char="o"/>
              <a:defRPr sz="1600">
                <a:latin typeface="Metropolis" panose="00000500000000000000" pitchFamily="50" charset="0"/>
              </a:defRPr>
            </a:lvl2pPr>
            <a:lvl3pPr>
              <a:defRPr>
                <a:latin typeface="Metropolis" panose="00000500000000000000" pitchFamily="50" charset="0"/>
              </a:defRPr>
            </a:lvl3pPr>
            <a:lvl4pPr>
              <a:defRPr>
                <a:latin typeface="Metropolis" panose="00000500000000000000" pitchFamily="50" charset="0"/>
              </a:defRPr>
            </a:lvl4pPr>
            <a:lvl5pPr>
              <a:defRPr>
                <a:latin typeface="Metropolis" panose="00000500000000000000" pitchFamily="50" charset="0"/>
              </a:defRPr>
            </a:lvl5pPr>
          </a:lstStyle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0"/>
            <a:r>
              <a:rPr lang="en-US" dirty="0"/>
              <a:t>Main Point</a:t>
            </a:r>
          </a:p>
          <a:p>
            <a:pPr lvl="1"/>
            <a:r>
              <a:rPr lang="en-US" dirty="0"/>
              <a:t>Supporting information. We do not recommend going much smaller than 16 font size. Add a new page if you cannot fit all of the text.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EBB2A5-B213-C728-7C5F-54C4E8B5E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2" y="777504"/>
            <a:ext cx="8513000" cy="636057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>
              <a:defRPr sz="2500" b="1" spc="0">
                <a:gradFill>
                  <a:gsLst>
                    <a:gs pos="56000">
                      <a:srgbClr val="A8353A"/>
                    </a:gs>
                    <a:gs pos="0">
                      <a:srgbClr val="7F2629"/>
                    </a:gs>
                    <a:gs pos="85000">
                      <a:srgbClr val="B44E27"/>
                    </a:gs>
                  </a:gsLst>
                  <a:lin ang="3600000" scaled="0"/>
                </a:gra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YOUR CAPTIVATING AND ENGAGING TITLE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858CC9-D951-2C80-5EBB-2D7FC6F1B684}"/>
              </a:ext>
            </a:extLst>
          </p:cNvPr>
          <p:cNvCxnSpPr>
            <a:cxnSpLocks/>
          </p:cNvCxnSpPr>
          <p:nvPr userDrawn="1"/>
        </p:nvCxnSpPr>
        <p:spPr>
          <a:xfrm>
            <a:off x="227013" y="592752"/>
            <a:ext cx="409922" cy="0"/>
          </a:xfrm>
          <a:prstGeom prst="line">
            <a:avLst/>
          </a:prstGeom>
          <a:ln w="76200">
            <a:solidFill>
              <a:srgbClr val="A0B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717A403-502E-2BAB-6056-E2428AC4F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36" y="-80404"/>
            <a:ext cx="5433328" cy="7030462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81A56FEB-B40F-4ACB-A223-74A631AE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7613" y="2906518"/>
            <a:ext cx="2796774" cy="442078"/>
          </a:xfrm>
          <a:prstGeom prst="rect">
            <a:avLst/>
          </a:prstGeom>
        </p:spPr>
        <p:txBody>
          <a:bodyPr/>
          <a:lstStyle>
            <a:lvl1pPr algn="ctr">
              <a:defRPr sz="3500" b="1">
                <a:solidFill>
                  <a:schemeClr val="bg1"/>
                </a:solidFill>
                <a:latin typeface="Metropolis Extra Bold" panose="000009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08FFF-B6C7-4FF7-85DC-635EF1D03131}"/>
              </a:ext>
            </a:extLst>
          </p:cNvPr>
          <p:cNvSpPr txBox="1"/>
          <p:nvPr userDrawn="1"/>
        </p:nvSpPr>
        <p:spPr>
          <a:xfrm>
            <a:off x="4260465" y="6402861"/>
            <a:ext cx="3671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/>
                </a:solidFill>
                <a:latin typeface="Metropolis Light" panose="00000500000000000000" pitchFamily="50" charset="0"/>
              </a:rPr>
              <a:t>Nth.com | Security.Nth.com | 800.548.1883 | info@nth.com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E8537-6C03-4B0A-B23F-3DA5C7328C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297" y="5783606"/>
            <a:ext cx="1561406" cy="372292"/>
          </a:xfrm>
          <a:prstGeom prst="rect">
            <a:avLst/>
          </a:prstGeom>
        </p:spPr>
      </p:pic>
      <p:pic>
        <p:nvPicPr>
          <p:cNvPr id="11" name="Picture 10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9BECE6BE-ABF7-7C88-BC38-5534342E9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/>
          <a:stretch/>
        </p:blipFill>
        <p:spPr>
          <a:xfrm>
            <a:off x="0" y="7034"/>
            <a:ext cx="2660220" cy="6858502"/>
          </a:xfrm>
          <a:prstGeom prst="rect">
            <a:avLst/>
          </a:prstGeom>
        </p:spPr>
      </p:pic>
      <p:pic>
        <p:nvPicPr>
          <p:cNvPr id="2" name="Picture 1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500B6B65-FE9E-B4D2-63BE-E5EDA745E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/>
          <a:stretch/>
        </p:blipFill>
        <p:spPr>
          <a:xfrm rot="10800000">
            <a:off x="9531780" y="-10552"/>
            <a:ext cx="2660220" cy="68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4D2F6132-FC03-4ABE-8311-96AFCDDA0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7042" y="6630836"/>
            <a:ext cx="364958" cy="22716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43" r:id="rId2"/>
    <p:sldLayoutId id="2147484044" r:id="rId3"/>
    <p:sldLayoutId id="2147484041" r:id="rId4"/>
    <p:sldLayoutId id="2147484039" r:id="rId5"/>
    <p:sldLayoutId id="2147484032" r:id="rId6"/>
    <p:sldLayoutId id="2147484014" r:id="rId7"/>
    <p:sldLayoutId id="2147484045" r:id="rId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3BE5-DC45-D04B-5499-15D7EB55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KICKOFF AND STRATEGIC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69B4-EB83-7C86-9A63-CC6E00C03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4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909B2-D172-4077-8C8C-03BB80859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2F1A8-C336-439B-A8BE-95878B40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norite" panose="00000500000000000000" pitchFamily="2" charset="0"/>
              </a:rPr>
              <a:t> Please include answers to the questions below in your presentation: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D00A5-4E4D-4BA5-83AB-257767E95382}"/>
              </a:ext>
            </a:extLst>
          </p:cNvPr>
          <p:cNvSpPr txBox="1"/>
          <p:nvPr/>
        </p:nvSpPr>
        <p:spPr>
          <a:xfrm>
            <a:off x="256477" y="1294780"/>
            <a:ext cx="11686563" cy="461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enorite" panose="00000500000000000000" pitchFamily="2" charset="0"/>
              </a:rPr>
              <a:t>Briefly describe your offerings’ value proposition</a:t>
            </a:r>
            <a:endParaRPr lang="en-US" dirty="0">
              <a:effectLst/>
              <a:latin typeface="Tenorite" panose="00000500000000000000" pitchFamily="2" charset="0"/>
            </a:endParaRP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Tenorite" panose="00000500000000000000" pitchFamily="2" charset="0"/>
              </a:rPr>
              <a:t>What are the top tangible/measurable business </a:t>
            </a:r>
            <a:r>
              <a:rPr lang="en-US" b="1" dirty="0">
                <a:effectLst/>
                <a:latin typeface="Tenorite" panose="00000500000000000000" pitchFamily="2" charset="0"/>
              </a:rPr>
              <a:t>benefits</a:t>
            </a:r>
            <a:r>
              <a:rPr lang="en-US" dirty="0">
                <a:effectLst/>
                <a:latin typeface="Tenorite" panose="00000500000000000000" pitchFamily="2" charset="0"/>
              </a:rPr>
              <a:t> and/or </a:t>
            </a:r>
            <a:r>
              <a:rPr lang="en-US" b="1" dirty="0">
                <a:effectLst/>
                <a:latin typeface="Tenorite" panose="00000500000000000000" pitchFamily="2" charset="0"/>
              </a:rPr>
              <a:t>problems</a:t>
            </a:r>
            <a:r>
              <a:rPr lang="en-US" dirty="0">
                <a:effectLst/>
                <a:latin typeface="Tenorite" panose="00000500000000000000" pitchFamily="2" charset="0"/>
              </a:rPr>
              <a:t> addressed with your solution(s)?</a:t>
            </a: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Help our team find </a:t>
            </a:r>
            <a:r>
              <a:rPr lang="en-US" b="1" dirty="0">
                <a:latin typeface="Tenorite" panose="00000500000000000000" pitchFamily="2" charset="0"/>
              </a:rPr>
              <a:t>net new opportunities</a:t>
            </a:r>
            <a:r>
              <a:rPr lang="en-US" dirty="0">
                <a:latin typeface="Tenorite" panose="00000500000000000000" pitchFamily="2" charset="0"/>
              </a:rPr>
              <a:t>: What are your </a:t>
            </a:r>
            <a:r>
              <a:rPr lang="en-US" dirty="0">
                <a:effectLst/>
                <a:latin typeface="Tenorite" panose="00000500000000000000" pitchFamily="2" charset="0"/>
              </a:rPr>
              <a:t>top 2-3 opportunity identification questions?</a:t>
            </a:r>
          </a:p>
          <a:p>
            <a:pPr marL="457200" lvl="2">
              <a:lnSpc>
                <a:spcPct val="150000"/>
              </a:lnSpc>
            </a:pPr>
            <a:endParaRPr lang="en-US" dirty="0">
              <a:effectLst/>
              <a:latin typeface="Tenorite" panose="00000500000000000000" pitchFamily="2" charset="0"/>
            </a:endParaRPr>
          </a:p>
          <a:p>
            <a:pPr marL="457200" lvl="2">
              <a:lnSpc>
                <a:spcPct val="150000"/>
              </a:lnSpc>
            </a:pPr>
            <a:endParaRPr lang="en-US" dirty="0">
              <a:effectLst/>
              <a:latin typeface="Tenorite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enorite" panose="00000500000000000000" pitchFamily="2" charset="0"/>
              </a:rPr>
              <a:t>Anatomy of recent win(s)</a:t>
            </a:r>
            <a:endParaRPr lang="en-US" dirty="0">
              <a:effectLst/>
              <a:latin typeface="Tenorite" panose="00000500000000000000" pitchFamily="2" charset="0"/>
            </a:endParaRP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Tenorite" panose="00000500000000000000" pitchFamily="2" charset="0"/>
              </a:rPr>
              <a:t>Ideally one or two key joint win(s)</a:t>
            </a: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Tenorite" panose="00000500000000000000" pitchFamily="2" charset="0"/>
              </a:rPr>
              <a:t>Anatomy of the win(s): what were the major “obstacles” during the sales cycle and how were those addressed? (e.g., competition, timeline delays, budget constraints, compelling reason </a:t>
            </a:r>
            <a:r>
              <a:rPr lang="en-US" u="sng" dirty="0">
                <a:effectLst/>
                <a:latin typeface="Tenorite" panose="00000500000000000000" pitchFamily="2" charset="0"/>
              </a:rPr>
              <a:t>not</a:t>
            </a:r>
            <a:r>
              <a:rPr lang="en-US" dirty="0">
                <a:effectLst/>
                <a:latin typeface="Tenorite" panose="00000500000000000000" pitchFamily="2" charset="0"/>
              </a:rPr>
              <a:t> defined, etc.)</a:t>
            </a: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Tenorite" panose="00000500000000000000" pitchFamily="2" charset="0"/>
              </a:rPr>
              <a:t>Your best tips for our sales/presales team to </a:t>
            </a:r>
            <a:r>
              <a:rPr lang="en-US" b="1" dirty="0">
                <a:effectLst/>
                <a:latin typeface="Tenorite" panose="00000500000000000000" pitchFamily="2" charset="0"/>
              </a:rPr>
              <a:t>shorten sales cycles selling your solution(s)</a:t>
            </a:r>
          </a:p>
          <a:p>
            <a:pPr marL="457200" lvl="2">
              <a:lnSpc>
                <a:spcPct val="150000"/>
              </a:lnSpc>
            </a:pPr>
            <a:endParaRPr lang="en-US" dirty="0">
              <a:effectLst/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8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909B2-D172-4077-8C8C-03BB80859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2F1A8-C336-439B-A8BE-95878B40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norite" panose="00000500000000000000" pitchFamily="2" charset="0"/>
              </a:rPr>
              <a:t> (continued…)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D00A5-4E4D-4BA5-83AB-257767E95382}"/>
              </a:ext>
            </a:extLst>
          </p:cNvPr>
          <p:cNvSpPr txBox="1"/>
          <p:nvPr/>
        </p:nvSpPr>
        <p:spPr>
          <a:xfrm>
            <a:off x="165183" y="1058856"/>
            <a:ext cx="11973301" cy="544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b="1" dirty="0">
                <a:effectLst/>
                <a:latin typeface="Tenorite" panose="00000500000000000000" pitchFamily="2" charset="0"/>
              </a:rPr>
              <a:t>Competitive Intelligence</a:t>
            </a: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Provide 3-5 bullets of what </a:t>
            </a:r>
            <a:r>
              <a:rPr lang="en-US" b="1" dirty="0">
                <a:latin typeface="Tenorite" panose="00000500000000000000" pitchFamily="2" charset="0"/>
              </a:rPr>
              <a:t>differentiates</a:t>
            </a:r>
            <a:r>
              <a:rPr lang="en-US" dirty="0">
                <a:latin typeface="Tenorite" panose="00000500000000000000" pitchFamily="2" charset="0"/>
              </a:rPr>
              <a:t> you from your top competitors.</a:t>
            </a:r>
          </a:p>
          <a:p>
            <a:pPr marL="9144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Who </a:t>
            </a:r>
            <a:r>
              <a:rPr lang="en-US" dirty="0">
                <a:effectLst/>
                <a:latin typeface="Tenorite" panose="00000500000000000000" pitchFamily="2" charset="0"/>
              </a:rPr>
              <a:t>are your top </a:t>
            </a:r>
            <a:r>
              <a:rPr lang="en-US" dirty="0">
                <a:latin typeface="Tenorite" panose="00000500000000000000" pitchFamily="2" charset="0"/>
              </a:rPr>
              <a:t>E</a:t>
            </a:r>
            <a:r>
              <a:rPr lang="en-US" dirty="0">
                <a:effectLst/>
                <a:latin typeface="Tenorite" panose="00000500000000000000" pitchFamily="2" charset="0"/>
              </a:rPr>
              <a:t>cosystem Partners?  (we ask this to see if we can join forces with compatible partners to improve winning %, or joint events, etc.)</a:t>
            </a:r>
            <a:endParaRPr lang="en-US" dirty="0">
              <a:latin typeface="Tenorite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endParaRPr lang="en-US" b="1" dirty="0">
              <a:latin typeface="Tenorite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b="1" dirty="0">
                <a:latin typeface="Tenorite" panose="00000500000000000000" pitchFamily="2" charset="0"/>
              </a:rPr>
              <a:t>2023 roadmap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enorite" panose="00000500000000000000" pitchFamily="2" charset="0"/>
              </a:rPr>
              <a:t>Brief roadmap </a:t>
            </a:r>
            <a:r>
              <a:rPr lang="en-US" dirty="0">
                <a:effectLst/>
                <a:latin typeface="Tenorite" panose="00000500000000000000" pitchFamily="2" charset="0"/>
              </a:rPr>
              <a:t>(new functionality and approximate timelines) 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Tenorite" panose="00000500000000000000" pitchFamily="2" charset="0"/>
              </a:rPr>
              <a:t>What </a:t>
            </a:r>
            <a:r>
              <a:rPr lang="en-US" dirty="0">
                <a:latin typeface="Tenorite" panose="00000500000000000000" pitchFamily="2" charset="0"/>
              </a:rPr>
              <a:t>parts of your roadmap </a:t>
            </a:r>
            <a:r>
              <a:rPr lang="en-US" dirty="0">
                <a:effectLst/>
                <a:latin typeface="Tenorite" panose="00000500000000000000" pitchFamily="2" charset="0"/>
              </a:rPr>
              <a:t>can Nth sellers/presales share with prospective clients to raise prospects’ </a:t>
            </a:r>
            <a:r>
              <a:rPr lang="en-US">
                <a:effectLst/>
                <a:latin typeface="Tenorite" panose="00000500000000000000" pitchFamily="2" charset="0"/>
              </a:rPr>
              <a:t>interest?</a:t>
            </a:r>
            <a:endParaRPr lang="en-US" dirty="0">
              <a:effectLst/>
              <a:latin typeface="Tenorite" panose="00000500000000000000" pitchFamily="2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endParaRPr lang="en-US" dirty="0">
              <a:effectLst/>
              <a:latin typeface="Tenorite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b="1" dirty="0">
                <a:latin typeface="Tenorite" panose="00000500000000000000" pitchFamily="2" charset="0"/>
              </a:rPr>
              <a:t>Your optimal opportunity engagement process &amp; Avg Margin % for Partners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How do we win more frequently together?  </a:t>
            </a:r>
          </a:p>
          <a:p>
            <a:pPr marL="914365" lvl="2">
              <a:lnSpc>
                <a:spcPct val="150000"/>
              </a:lnSpc>
            </a:pPr>
            <a:r>
              <a:rPr lang="en-US" dirty="0">
                <a:latin typeface="Tenorite" panose="00000500000000000000" pitchFamily="2" charset="0"/>
              </a:rPr>
              <a:t>e.g., leading with “demos, assessments, POCs, or POVs”, account planning, etc.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Please remind our team the </a:t>
            </a:r>
            <a:r>
              <a:rPr lang="en-US" b="1" dirty="0">
                <a:latin typeface="Tenorite" panose="00000500000000000000" pitchFamily="2" charset="0"/>
              </a:rPr>
              <a:t>avg. GP margin % </a:t>
            </a:r>
            <a:r>
              <a:rPr lang="en-US" dirty="0">
                <a:latin typeface="Tenorite" panose="00000500000000000000" pitchFamily="2" charset="0"/>
              </a:rPr>
              <a:t>we can expect to make when Nth brings you into deals</a:t>
            </a:r>
          </a:p>
        </p:txBody>
      </p:sp>
    </p:spTree>
    <p:extLst>
      <p:ext uri="{BB962C8B-B14F-4D97-AF65-F5344CB8AC3E}">
        <p14:creationId xmlns:p14="http://schemas.microsoft.com/office/powerpoint/2010/main" val="256023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EB5388-CF9B-48E5-F95D-15B93C7C2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C8F63-3013-E134-FDC4-87ED35E7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B811-7355-62A7-5DA0-64EDFBCF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1103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Nth Palette">
      <a:dk1>
        <a:sysClr val="windowText" lastClr="000000"/>
      </a:dk1>
      <a:lt1>
        <a:sysClr val="window" lastClr="FFFFFF"/>
      </a:lt1>
      <a:dk2>
        <a:srgbClr val="1F2A44"/>
      </a:dk2>
      <a:lt2>
        <a:srgbClr val="FFFFFF"/>
      </a:lt2>
      <a:accent1>
        <a:srgbClr val="A8353A"/>
      </a:accent1>
      <a:accent2>
        <a:srgbClr val="7F2629"/>
      </a:accent2>
      <a:accent3>
        <a:srgbClr val="7B7B7B"/>
      </a:accent3>
      <a:accent4>
        <a:srgbClr val="A0BF5C"/>
      </a:accent4>
      <a:accent5>
        <a:srgbClr val="000000"/>
      </a:accent5>
      <a:accent6>
        <a:srgbClr val="1F2A44"/>
      </a:accent6>
      <a:hlink>
        <a:srgbClr val="0070C0"/>
      </a:hlink>
      <a:folHlink>
        <a:srgbClr val="2E75B5"/>
      </a:folHlink>
    </a:clrScheme>
    <a:fontScheme name="Nth">
      <a:majorFont>
        <a:latin typeface="Metropolis Black"/>
        <a:ea typeface=""/>
        <a:cs typeface=""/>
      </a:majorFont>
      <a:minorFont>
        <a:latin typeface="Tenorit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CF23BE1583744A399D2AEB5471D86" ma:contentTypeVersion="16" ma:contentTypeDescription="Create a new document." ma:contentTypeScope="" ma:versionID="b4433c20187fe7578c565536813e024a">
  <xsd:schema xmlns:xsd="http://www.w3.org/2001/XMLSchema" xmlns:xs="http://www.w3.org/2001/XMLSchema" xmlns:p="http://schemas.microsoft.com/office/2006/metadata/properties" xmlns:ns2="df8ae66f-53df-467a-af4c-c770ce507cf7" xmlns:ns3="95e4d656-0ac5-42b1-a052-84b7cbe36ba9" targetNamespace="http://schemas.microsoft.com/office/2006/metadata/properties" ma:root="true" ma:fieldsID="718183c3d230b4d9c2b9a51d19c504db" ns2:_="" ns3:_="">
    <xsd:import namespace="df8ae66f-53df-467a-af4c-c770ce507cf7"/>
    <xsd:import namespace="95e4d656-0ac5-42b1-a052-84b7cbe36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ae66f-53df-467a-af4c-c770ce507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045e2d3-6c6a-4fc9-a9ff-aa17059c2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4d656-0ac5-42b1-a052-84b7cbe36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b9a99e-9584-4fda-81e9-b2c9a37a8b00}" ma:internalName="TaxCatchAll" ma:showField="CatchAllData" ma:web="95e4d656-0ac5-42b1-a052-84b7cbe36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8ae66f-53df-467a-af4c-c770ce507cf7">
      <Terms xmlns="http://schemas.microsoft.com/office/infopath/2007/PartnerControls"/>
    </lcf76f155ced4ddcb4097134ff3c332f>
    <TaxCatchAll xmlns="95e4d656-0ac5-42b1-a052-84b7cbe36b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4AD2F-115B-4964-8E79-17CBBD426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ae66f-53df-467a-af4c-c770ce507cf7"/>
    <ds:schemaRef ds:uri="95e4d656-0ac5-42b1-a052-84b7cbe36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5FBA47-A45C-42DB-87E4-3E76C1997CF6}">
  <ds:schemaRefs>
    <ds:schemaRef ds:uri="http://schemas.microsoft.com/office/infopath/2007/PartnerControls"/>
    <ds:schemaRef ds:uri="http://schemas.microsoft.com/office/2006/documentManagement/types"/>
    <ds:schemaRef ds:uri="df8ae66f-53df-467a-af4c-c770ce507cf7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95e4d656-0ac5-42b1-a052-84b7cbe36ba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3CDAA8-8FD6-4828-BDA4-9C6120F441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11977</TotalTime>
  <Words>333</Words>
  <Application>Microsoft Office PowerPoint</Application>
  <PresentationFormat>Widescreen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Tenorite</vt:lpstr>
      <vt:lpstr>Century Gothic</vt:lpstr>
      <vt:lpstr>Arial</vt:lpstr>
      <vt:lpstr>Metropolis Light</vt:lpstr>
      <vt:lpstr>Metropolis Extra Bold</vt:lpstr>
      <vt:lpstr>Calibri</vt:lpstr>
      <vt:lpstr>Metropolis</vt:lpstr>
      <vt:lpstr>Courier New</vt:lpstr>
      <vt:lpstr>B&amp;D-Powerpoint Template_16x9</vt:lpstr>
      <vt:lpstr>2023 KICKOFF AND STRATEGIC TRAINING</vt:lpstr>
      <vt:lpstr> Please include answers to the questions below in your presentation:</vt:lpstr>
      <vt:lpstr> (continued…)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Dublin_Design</dc:creator>
  <cp:lastModifiedBy>Carrie Gorden</cp:lastModifiedBy>
  <cp:revision>274</cp:revision>
  <cp:lastPrinted>2017-03-09T03:48:56Z</cp:lastPrinted>
  <dcterms:created xsi:type="dcterms:W3CDTF">2016-11-10T06:07:03Z</dcterms:created>
  <dcterms:modified xsi:type="dcterms:W3CDTF">2023-01-11T23:50:24Z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0x010100A25CF23BE1583744A399D2AEB5471D86</vt:lpwstr>
  </property>
  <property fmtid="{D5CDD505-2E9C-101B-9397-08002B2CF9AE}" pid="3" name="MediaServiceImageTags">
    <vt:lpwstr/>
  </property>
</Properties>
</file>